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74" r:id="rId5"/>
    <p:sldId id="277" r:id="rId6"/>
    <p:sldId id="279" r:id="rId7"/>
    <p:sldId id="280" r:id="rId8"/>
    <p:sldId id="281" r:id="rId9"/>
    <p:sldId id="282" r:id="rId10"/>
    <p:sldId id="286" r:id="rId11"/>
    <p:sldId id="285" r:id="rId12"/>
    <p:sldId id="275" r:id="rId13"/>
    <p:sldId id="276" r:id="rId14"/>
  </p:sldIdLst>
  <p:sldSz cx="12192000" cy="6858000"/>
  <p:notesSz cx="9144000" cy="6858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  <p:clrMru>
    <a:srgbClr val="F3F2EE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4995" autoAdjust="0"/>
    <p:restoredTop sz="94660" autoAdjust="0"/>
  </p:normalViewPr>
  <p:slideViewPr>
    <p:cSldViewPr snapToGrid="0">
      <p:cViewPr varScale="1">
        <p:scale>
          <a:sx n="88" d="100"/>
          <a:sy n="88" d="100"/>
        </p:scale>
        <p:origin x="-466" y="-7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 userDrawn="1"/>
        </p:nvSpPr>
        <p:spPr>
          <a:xfrm>
            <a:off x="249238" y="1081088"/>
            <a:ext cx="11674475" cy="5532437"/>
          </a:xfrm>
          <a:prstGeom prst="roundRect">
            <a:avLst>
              <a:gd name="adj" fmla="val 3311"/>
            </a:avLst>
          </a:prstGeom>
          <a:solidFill>
            <a:schemeClr val="lt1">
              <a:alpha val="1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/>
          </a:p>
        </p:txBody>
      </p:sp>
      <p:pic>
        <p:nvPicPr>
          <p:cNvPr id="5" name="Picture 9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8904288" y="2579688"/>
            <a:ext cx="2903537" cy="3940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7250113" y="336550"/>
            <a:ext cx="4673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3200" b="1" smtClean="0">
                <a:solidFill>
                  <a:schemeClr val="bg1"/>
                </a:solidFill>
              </a:rPr>
              <a:t>TRANSFORMERS 2021</a:t>
            </a:r>
            <a:endParaRPr lang="en-IN" altLang="en-US" sz="3200" b="1" smtClean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BE3527-5086-4B82-BA3A-4D678D87C395}" type="datetimeFigureOut">
              <a:rPr lang="en-IN"/>
              <a:pPr>
                <a:defRPr/>
              </a:pPr>
              <a:t>26-01-2022</a:t>
            </a:fld>
            <a:endParaRPr lang="en-I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450D45-66A0-4568-AFA8-C65CCCAA1E67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F100E9-BC43-4552-9260-69FC407FF553}" type="datetimeFigureOut">
              <a:rPr lang="en-IN"/>
              <a:pPr>
                <a:defRPr/>
              </a:pPr>
              <a:t>26-01-2022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016A24-9272-4A08-AC98-F966AF9F15A0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C429C7-41BB-4AEA-A829-DFBF2F59668D}" type="datetimeFigureOut">
              <a:rPr lang="en-IN"/>
              <a:pPr>
                <a:defRPr/>
              </a:pPr>
              <a:t>26-01-2022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B32260-1621-489A-B955-61D24DFA002F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DFD803-D1A1-4E3F-828C-6315507CBAC3}" type="datetimeFigureOut">
              <a:rPr lang="en-IN"/>
              <a:pPr>
                <a:defRPr/>
              </a:pPr>
              <a:t>26-01-2022</a:t>
            </a:fld>
            <a:endParaRPr lang="en-I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6C22C9-AB34-4BEB-B250-D79E16DF4D60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4EA199-6AC4-49EE-8BA2-9F304FB83181}" type="datetimeFigureOut">
              <a:rPr lang="en-IN"/>
              <a:pPr>
                <a:defRPr/>
              </a:pPr>
              <a:t>26-01-2022</a:t>
            </a:fld>
            <a:endParaRPr lang="en-I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0D96DA-D8A1-4303-886B-9D5AAE82A6BF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07F4D4-462C-4E54-B9CD-37E0601E916A}" type="datetimeFigureOut">
              <a:rPr lang="en-IN"/>
              <a:pPr>
                <a:defRPr/>
              </a:pPr>
              <a:t>26-01-2022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0C19F2-B8CE-4158-A93A-43D1DA858E44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9A40E7-D8B2-429B-B53D-641B53FA8F38}" type="datetimeFigureOut">
              <a:rPr lang="en-IN"/>
              <a:pPr>
                <a:defRPr/>
              </a:pPr>
              <a:t>26-01-2022</a:t>
            </a:fld>
            <a:endParaRPr lang="en-I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DDEEB-713C-490C-95EA-4F305CB8B64B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421B23-D3BE-4557-B934-D3A887A74E78}" type="datetimeFigureOut">
              <a:rPr lang="en-IN"/>
              <a:pPr>
                <a:defRPr/>
              </a:pPr>
              <a:t>26-01-2022</a:t>
            </a:fld>
            <a:endParaRPr lang="en-I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39375D-0EE3-409B-BAC5-43AB3B292EDF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5BA5AA-AE0C-4D3F-8304-0FAC3CC1365A}" type="datetimeFigureOut">
              <a:rPr lang="en-IN"/>
              <a:pPr>
                <a:defRPr/>
              </a:pPr>
              <a:t>26-01-2022</a:t>
            </a:fld>
            <a:endParaRPr lang="en-I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7ABADC-FA70-45AE-9F53-D4B4FCEFCFD5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4B24C8-8FA8-4152-B7A5-56EC250DBBC9}" type="datetimeFigureOut">
              <a:rPr lang="en-IN"/>
              <a:pPr>
                <a:defRPr/>
              </a:pPr>
              <a:t>26-01-2022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1AFD9D-6058-4499-BC75-10523E231946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IN" altLang="en-US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I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2698C07-759E-4A47-8002-C8D3FD661A3C}" type="datetimeFigureOut">
              <a:rPr lang="en-IN"/>
              <a:pPr>
                <a:defRPr/>
              </a:pPr>
              <a:t>26-01-2022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97F27206-5368-4876-92F2-EF0529901DDF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  <p:sp>
        <p:nvSpPr>
          <p:cNvPr id="16" name="Rounded Rectangle 15"/>
          <p:cNvSpPr/>
          <p:nvPr userDrawn="1"/>
        </p:nvSpPr>
        <p:spPr>
          <a:xfrm>
            <a:off x="249238" y="1081088"/>
            <a:ext cx="11674475" cy="5532437"/>
          </a:xfrm>
          <a:prstGeom prst="roundRect">
            <a:avLst>
              <a:gd name="adj" fmla="val 3311"/>
            </a:avLst>
          </a:prstGeom>
          <a:solidFill>
            <a:schemeClr val="lt1">
              <a:alpha val="1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/>
          </a:p>
        </p:txBody>
      </p:sp>
      <p:pic>
        <p:nvPicPr>
          <p:cNvPr id="1032" name="Picture 6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Box 43"/>
          <p:cNvSpPr txBox="1">
            <a:spLocks noChangeArrowheads="1"/>
          </p:cNvSpPr>
          <p:nvPr/>
        </p:nvSpPr>
        <p:spPr bwMode="auto">
          <a:xfrm>
            <a:off x="1952625" y="2720975"/>
            <a:ext cx="82042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2400" b="1">
                <a:solidFill>
                  <a:srgbClr val="C00000"/>
                </a:solidFill>
              </a:rPr>
              <a:t>Topic / Idea: AUTOMATIC RAILWAY GATE COMTROL</a:t>
            </a:r>
            <a:endParaRPr lang="en-IN" altLang="en-US" b="1" i="1">
              <a:solidFill>
                <a:srgbClr val="00B050"/>
              </a:solidFill>
            </a:endParaRPr>
          </a:p>
        </p:txBody>
      </p:sp>
      <p:sp>
        <p:nvSpPr>
          <p:cNvPr id="34" name="Plaque 33"/>
          <p:cNvSpPr/>
          <p:nvPr/>
        </p:nvSpPr>
        <p:spPr>
          <a:xfrm>
            <a:off x="2181225" y="1420813"/>
            <a:ext cx="7539038" cy="928687"/>
          </a:xfrm>
          <a:prstGeom prst="plaque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100" b="1" dirty="0">
                <a:latin typeface="Arial" panose="020B0604020202020204" pitchFamily="34" charset="0"/>
                <a:cs typeface="Arial" panose="020B0604020202020204" pitchFamily="34" charset="0"/>
              </a:rPr>
              <a:t>Project</a:t>
            </a:r>
            <a:endParaRPr lang="en-IN" sz="3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6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5575" y="190500"/>
            <a:ext cx="1341438" cy="1465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7" name="AutoShape 33" descr="blob:https://web.whatsapp.com/bffe494f-7aec-4048-8644-b23c6145b74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IN" altLang="en-US"/>
          </a:p>
        </p:txBody>
      </p:sp>
      <p:sp>
        <p:nvSpPr>
          <p:cNvPr id="3078" name="TextBox 3"/>
          <p:cNvSpPr txBox="1">
            <a:spLocks noChangeArrowheads="1"/>
          </p:cNvSpPr>
          <p:nvPr/>
        </p:nvSpPr>
        <p:spPr bwMode="auto">
          <a:xfrm>
            <a:off x="2009775" y="142875"/>
            <a:ext cx="83947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IN" sz="2000" b="1">
                <a:solidFill>
                  <a:srgbClr val="C00000"/>
                </a:solidFill>
              </a:rPr>
              <a:t>ANANTHA LAKSHMI INSTITUTE OF TECHNOLOGY AND SCIENCES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41688" y="776288"/>
            <a:ext cx="5218112" cy="4619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IN" sz="2400" b="1" dirty="0">
                <a:solidFill>
                  <a:schemeClr val="accent1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Department of CSE</a:t>
            </a:r>
          </a:p>
        </p:txBody>
      </p:sp>
      <p:sp>
        <p:nvSpPr>
          <p:cNvPr id="3080" name="TextBox 5"/>
          <p:cNvSpPr txBox="1">
            <a:spLocks noChangeArrowheads="1"/>
          </p:cNvSpPr>
          <p:nvPr/>
        </p:nvSpPr>
        <p:spPr bwMode="auto">
          <a:xfrm>
            <a:off x="1952625" y="3208338"/>
            <a:ext cx="2054225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IN" sz="2200" b="1">
                <a:solidFill>
                  <a:srgbClr val="C00000"/>
                </a:solidFill>
              </a:rPr>
              <a:t>Presented by:</a:t>
            </a:r>
          </a:p>
        </p:txBody>
      </p:sp>
      <p:sp>
        <p:nvSpPr>
          <p:cNvPr id="3081" name="AutoShape 34" descr="CSE DEPARTMENT LOGO.jpg"/>
          <p:cNvSpPr>
            <a:spLocks noChangeAspect="1" noChangeArrowheads="1"/>
          </p:cNvSpPr>
          <p:nvPr/>
        </p:nvSpPr>
        <p:spPr bwMode="auto">
          <a:xfrm>
            <a:off x="307975" y="7938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IN"/>
          </a:p>
        </p:txBody>
      </p:sp>
      <p:pic>
        <p:nvPicPr>
          <p:cNvPr id="3082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404475" y="190500"/>
            <a:ext cx="1476375" cy="1465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2043113" y="3660775"/>
          <a:ext cx="7831470" cy="2748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0490"/>
                <a:gridCol w="2610490"/>
                <a:gridCol w="2610490"/>
              </a:tblGrid>
              <a:tr h="458495"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/>
                        <a:t>Name</a:t>
                      </a:r>
                      <a:r>
                        <a:rPr lang="en-IN" baseline="0" dirty="0" smtClean="0"/>
                        <a:t> of the Student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/>
                        <a:t>Reg. No/ Roll 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/>
                        <a:t>Year/ Sec</a:t>
                      </a:r>
                      <a:endParaRPr lang="en-IN" dirty="0"/>
                    </a:p>
                  </a:txBody>
                  <a:tcPr/>
                </a:tc>
              </a:tr>
              <a:tr h="458495">
                <a:tc>
                  <a:txBody>
                    <a:bodyPr/>
                    <a:lstStyle/>
                    <a:p>
                      <a:r>
                        <a:rPr lang="en-IN" dirty="0" smtClean="0"/>
                        <a:t>P.</a:t>
                      </a:r>
                      <a:r>
                        <a:rPr lang="en-IN" baseline="0" dirty="0" smtClean="0"/>
                        <a:t> Sai Sunil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192G1A05B8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</a:t>
                      </a:r>
                      <a:r>
                        <a:rPr lang="en-IN" baseline="30000" dirty="0" smtClean="0"/>
                        <a:t>rd</a:t>
                      </a:r>
                      <a:r>
                        <a:rPr lang="en-IN" dirty="0" smtClean="0"/>
                        <a:t> year/B</a:t>
                      </a:r>
                      <a:r>
                        <a:rPr lang="en-IN" baseline="0" dirty="0" smtClean="0"/>
                        <a:t> sec</a:t>
                      </a:r>
                      <a:endParaRPr lang="en-IN" dirty="0"/>
                    </a:p>
                  </a:txBody>
                  <a:tcPr/>
                </a:tc>
              </a:tr>
              <a:tr h="458495">
                <a:tc>
                  <a:txBody>
                    <a:bodyPr/>
                    <a:lstStyle/>
                    <a:p>
                      <a:r>
                        <a:rPr lang="en-IN" dirty="0" smtClean="0"/>
                        <a:t>R.Humer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192G1A05A2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</a:t>
                      </a:r>
                      <a:r>
                        <a:rPr lang="en-IN" baseline="30000" dirty="0" smtClean="0"/>
                        <a:t>rd</a:t>
                      </a:r>
                      <a:r>
                        <a:rPr lang="en-IN" dirty="0" smtClean="0"/>
                        <a:t> year/B sec</a:t>
                      </a:r>
                      <a:endParaRPr lang="en-IN" dirty="0"/>
                    </a:p>
                  </a:txBody>
                  <a:tcPr/>
                </a:tc>
              </a:tr>
              <a:tr h="458495">
                <a:tc>
                  <a:txBody>
                    <a:bodyPr/>
                    <a:lstStyle/>
                    <a:p>
                      <a:r>
                        <a:rPr lang="en-IN" dirty="0" smtClean="0"/>
                        <a:t>A.Harshitha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192G1A0562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</a:t>
                      </a:r>
                      <a:r>
                        <a:rPr lang="en-IN" baseline="30000" dirty="0" smtClean="0"/>
                        <a:t>rd</a:t>
                      </a:r>
                      <a:r>
                        <a:rPr lang="en-IN" dirty="0" smtClean="0"/>
                        <a:t> year</a:t>
                      </a:r>
                      <a:r>
                        <a:rPr lang="en-IN" baseline="0" dirty="0" smtClean="0"/>
                        <a:t>/B sec</a:t>
                      </a:r>
                      <a:endParaRPr lang="en-IN" dirty="0"/>
                    </a:p>
                  </a:txBody>
                  <a:tcPr/>
                </a:tc>
              </a:tr>
              <a:tr h="458495">
                <a:tc>
                  <a:txBody>
                    <a:bodyPr/>
                    <a:lstStyle/>
                    <a:p>
                      <a:r>
                        <a:rPr lang="en-IN" dirty="0" smtClean="0"/>
                        <a:t>V.Roopa</a:t>
                      </a:r>
                      <a:r>
                        <a:rPr lang="en-IN" baseline="0" dirty="0" smtClean="0"/>
                        <a:t> Sree</a:t>
                      </a:r>
                    </a:p>
                    <a:p>
                      <a:r>
                        <a:rPr lang="en-IN" baseline="0" dirty="0" smtClean="0"/>
                        <a:t>T.Yashnamrutha</a:t>
                      </a:r>
                    </a:p>
                    <a:p>
                      <a:r>
                        <a:rPr lang="en-IN" baseline="0" dirty="0" smtClean="0"/>
                        <a:t>M.Shafiya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192G1A05B4</a:t>
                      </a:r>
                    </a:p>
                    <a:p>
                      <a:r>
                        <a:rPr lang="en-IN" dirty="0" smtClean="0"/>
                        <a:t>192G1A05B2</a:t>
                      </a:r>
                    </a:p>
                    <a:p>
                      <a:r>
                        <a:rPr lang="en-IN" dirty="0" smtClean="0"/>
                        <a:t>192G1A0593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3</a:t>
                      </a:r>
                      <a:r>
                        <a:rPr lang="en-IN" baseline="30000" dirty="0" smtClean="0"/>
                        <a:t>rd</a:t>
                      </a:r>
                      <a:r>
                        <a:rPr lang="en-IN" dirty="0" smtClean="0"/>
                        <a:t> year/B sec</a:t>
                      </a:r>
                    </a:p>
                    <a:p>
                      <a:r>
                        <a:rPr lang="en-IN" dirty="0" smtClean="0"/>
                        <a:t>3</a:t>
                      </a:r>
                      <a:r>
                        <a:rPr lang="en-IN" baseline="30000" dirty="0" smtClean="0"/>
                        <a:t>rd</a:t>
                      </a:r>
                      <a:r>
                        <a:rPr lang="en-IN" dirty="0" smtClean="0"/>
                        <a:t> year/B sec</a:t>
                      </a:r>
                    </a:p>
                    <a:p>
                      <a:r>
                        <a:rPr lang="en-IN" dirty="0" smtClean="0"/>
                        <a:t>3</a:t>
                      </a:r>
                      <a:r>
                        <a:rPr lang="en-IN" baseline="30000" dirty="0" smtClean="0"/>
                        <a:t>rd</a:t>
                      </a:r>
                      <a:r>
                        <a:rPr lang="en-IN" dirty="0" smtClean="0"/>
                        <a:t> year/B</a:t>
                      </a:r>
                      <a:r>
                        <a:rPr lang="en-IN" baseline="0" dirty="0" smtClean="0"/>
                        <a:t> sec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Connector 14"/>
          <p:cNvCxnSpPr/>
          <p:nvPr/>
        </p:nvCxnSpPr>
        <p:spPr>
          <a:xfrm>
            <a:off x="2044700" y="5830888"/>
            <a:ext cx="7780338" cy="174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044700" y="6089650"/>
            <a:ext cx="7832725" cy="95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5076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ounded Rectangle 2"/>
          <p:cNvSpPr/>
          <p:nvPr/>
        </p:nvSpPr>
        <p:spPr>
          <a:xfrm>
            <a:off x="1501775" y="5097463"/>
            <a:ext cx="8488363" cy="13112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Here when people tried to pass gate even the gates are closed.Then the Cameras Trained with Machine Learning will  capture that vehicle number,his/her face and send’s to Railway gate operators and police station.</a:t>
            </a:r>
          </a:p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Then the operators lift the Gate and Police will make fine on them.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6107113" y="6694488"/>
            <a:ext cx="46037" cy="1635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3315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545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ounded Rectangle 5"/>
          <p:cNvSpPr/>
          <p:nvPr/>
        </p:nvSpPr>
        <p:spPr>
          <a:xfrm>
            <a:off x="2630488" y="5503863"/>
            <a:ext cx="6953250" cy="111283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After Train passed out railway gate.the another sensor will be activated and send’s signal-1 to Arduino. With the help of Arduino the Servomotor now rotate from 0-90 </a:t>
            </a:r>
            <a:r>
              <a:rPr lang="en-US" dirty="0">
                <a:solidFill>
                  <a:schemeClr val="tx1"/>
                </a:solidFill>
              </a:rPr>
              <a:t>degree.By </a:t>
            </a:r>
            <a:r>
              <a:rPr lang="en-US" dirty="0">
                <a:solidFill>
                  <a:schemeClr val="tx1"/>
                </a:solidFill>
              </a:rPr>
              <a:t>this Gates will </a:t>
            </a:r>
            <a:r>
              <a:rPr lang="en-US" dirty="0">
                <a:solidFill>
                  <a:schemeClr val="tx1"/>
                </a:solidFill>
              </a:rPr>
              <a:t>be opened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2575" y="3333750"/>
            <a:ext cx="11149013" cy="4159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sz="2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6700" y="1222375"/>
            <a:ext cx="11110913" cy="414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ADVANTAGES OF PROPOSED SOLUTION</a:t>
            </a:r>
          </a:p>
        </p:txBody>
      </p:sp>
      <p:pic>
        <p:nvPicPr>
          <p:cNvPr id="14340" name="Picture 1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2138" y="193675"/>
            <a:ext cx="839787" cy="917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41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506075" y="193675"/>
            <a:ext cx="1225550" cy="121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2155825" y="2509838"/>
            <a:ext cx="6927850" cy="2036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i="1" dirty="0">
                <a:solidFill>
                  <a:srgbClr val="FF0000"/>
                </a:solidFill>
              </a:rPr>
              <a:t>1.No need of gate keeper</a:t>
            </a:r>
          </a:p>
          <a:p>
            <a:pPr algn="ctr">
              <a:defRPr/>
            </a:pPr>
            <a:r>
              <a:rPr lang="en-US" i="1" dirty="0">
                <a:solidFill>
                  <a:srgbClr val="FF0000"/>
                </a:solidFill>
              </a:rPr>
              <a:t>2.More reliable</a:t>
            </a:r>
          </a:p>
          <a:p>
            <a:pPr algn="ctr">
              <a:defRPr/>
            </a:pPr>
            <a:r>
              <a:rPr lang="en-US" i="1" dirty="0">
                <a:solidFill>
                  <a:srgbClr val="FF0000"/>
                </a:solidFill>
              </a:rPr>
              <a:t>3.Maintanence is easy</a:t>
            </a:r>
          </a:p>
          <a:p>
            <a:pPr algn="ctr">
              <a:defRPr/>
            </a:pPr>
            <a:r>
              <a:rPr lang="en-US" i="1" dirty="0">
                <a:solidFill>
                  <a:srgbClr val="FF0000"/>
                </a:solidFill>
              </a:rPr>
              <a:t>4.Time Saving</a:t>
            </a:r>
          </a:p>
          <a:p>
            <a:pPr algn="ctr">
              <a:defRPr/>
            </a:pPr>
            <a:endParaRPr lang="en-US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2575" y="3333750"/>
            <a:ext cx="11149013" cy="4159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sz="2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6700" y="1222375"/>
            <a:ext cx="11110913" cy="414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CONCLUDING REMARKS</a:t>
            </a:r>
          </a:p>
        </p:txBody>
      </p:sp>
      <p:pic>
        <p:nvPicPr>
          <p:cNvPr id="15364" name="Picture 1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2138" y="193675"/>
            <a:ext cx="839787" cy="917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65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506075" y="193675"/>
            <a:ext cx="1225550" cy="121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ounded Rectangle 5"/>
          <p:cNvSpPr/>
          <p:nvPr/>
        </p:nvSpPr>
        <p:spPr>
          <a:xfrm>
            <a:off x="2286000" y="2147888"/>
            <a:ext cx="7307263" cy="314801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The Automatic Railway gate control using Arduino is a new method.</a:t>
            </a:r>
          </a:p>
          <a:p>
            <a:pPr algn="ctr">
              <a:defRPr/>
            </a:pPr>
            <a:r>
              <a:rPr lang="en-US" dirty="0"/>
              <a:t>The Accident rate can be reduced at level crossings.</a:t>
            </a:r>
          </a:p>
          <a:p>
            <a:pPr algn="ctr">
              <a:defRPr/>
            </a:pPr>
            <a:r>
              <a:rPr lang="en-US" dirty="0"/>
              <a:t>Hence without human force can control the Gates.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6700" y="1222375"/>
            <a:ext cx="11110913" cy="2892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 STATEMENT</a:t>
            </a:r>
            <a:r>
              <a:rPr lang="en-US" sz="2200" b="1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:Automatic Railway Gate Control System using IR Sensor , Arduino &amp; Servo motors</a:t>
            </a:r>
          </a:p>
        </p:txBody>
      </p:sp>
      <p:pic>
        <p:nvPicPr>
          <p:cNvPr id="4099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2138" y="193675"/>
            <a:ext cx="839787" cy="917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0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650538" y="160338"/>
            <a:ext cx="1230312" cy="1220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2575" y="3333750"/>
            <a:ext cx="11149013" cy="4159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sz="2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6700" y="1222375"/>
            <a:ext cx="11110913" cy="414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 / IDEA:</a:t>
            </a:r>
          </a:p>
        </p:txBody>
      </p:sp>
      <p:pic>
        <p:nvPicPr>
          <p:cNvPr id="5124" name="Picture 1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2138" y="193675"/>
            <a:ext cx="839787" cy="917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5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506075" y="193675"/>
            <a:ext cx="1225550" cy="121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1733550" y="2449513"/>
            <a:ext cx="7151688" cy="2863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In the proposed system, 2 IR sensors are used to detect the train’s arrival and departure.</a:t>
            </a:r>
          </a:p>
          <a:p>
            <a:pPr algn="ctr">
              <a:defRPr/>
            </a:pPr>
            <a:r>
              <a:rPr lang="en-US" dirty="0"/>
              <a:t>Arduino is used for programming and connecting devices like IR sensor, Servo Motor.</a:t>
            </a:r>
          </a:p>
          <a:p>
            <a:pPr algn="ctr">
              <a:defRPr/>
            </a:pPr>
            <a:r>
              <a:rPr lang="en-US" dirty="0"/>
              <a:t>The servo motor is used for monitoring of gate.</a:t>
            </a:r>
          </a:p>
          <a:p>
            <a:pPr algn="ctr">
              <a:defRPr/>
            </a:pPr>
            <a:r>
              <a:rPr lang="en-US" dirty="0"/>
              <a:t>LEDs are used to indicate the closure of gate for the people who try to cross the gate.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2575" y="3333750"/>
            <a:ext cx="11149013" cy="4159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sz="2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6700" y="1222375"/>
            <a:ext cx="11110913" cy="414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IMPLEMENTATION REQUIREMENTS OF PROPOSED IDEA</a:t>
            </a:r>
          </a:p>
        </p:txBody>
      </p:sp>
      <p:pic>
        <p:nvPicPr>
          <p:cNvPr id="6148" name="Picture 1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2138" y="193675"/>
            <a:ext cx="839787" cy="917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9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506075" y="193675"/>
            <a:ext cx="1225550" cy="121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ight Arrow 6"/>
          <p:cNvSpPr/>
          <p:nvPr/>
        </p:nvSpPr>
        <p:spPr>
          <a:xfrm>
            <a:off x="517525" y="2225675"/>
            <a:ext cx="2303463" cy="793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Block Diagram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44888" y="2155825"/>
            <a:ext cx="1587500" cy="9667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MOTOR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116763" y="2293938"/>
            <a:ext cx="1276350" cy="42973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ARDUINO</a:t>
            </a:r>
          </a:p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UNO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rot="10800000" flipV="1">
            <a:off x="5141913" y="2597150"/>
            <a:ext cx="1957387" cy="15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908425" y="3632200"/>
            <a:ext cx="879475" cy="6556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GATE</a:t>
            </a:r>
          </a:p>
        </p:txBody>
      </p:sp>
      <p:cxnSp>
        <p:nvCxnSpPr>
          <p:cNvPr id="19" name="Straight Arrow Connector 18"/>
          <p:cNvCxnSpPr>
            <a:stCxn id="11" idx="2"/>
            <a:endCxn id="17" idx="0"/>
          </p:cNvCxnSpPr>
          <p:nvPr/>
        </p:nvCxnSpPr>
        <p:spPr>
          <a:xfrm rot="16200000" flipH="1">
            <a:off x="4088607" y="3372644"/>
            <a:ext cx="509587" cy="95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908425" y="4416425"/>
            <a:ext cx="862013" cy="6127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GATE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484563" y="5503863"/>
            <a:ext cx="1700212" cy="10096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MOTOR</a:t>
            </a:r>
          </a:p>
        </p:txBody>
      </p:sp>
      <p:cxnSp>
        <p:nvCxnSpPr>
          <p:cNvPr id="25" name="Straight Arrow Connector 24"/>
          <p:cNvCxnSpPr>
            <a:stCxn id="23" idx="0"/>
            <a:endCxn id="22" idx="2"/>
          </p:cNvCxnSpPr>
          <p:nvPr/>
        </p:nvCxnSpPr>
        <p:spPr>
          <a:xfrm rot="5400000" flipH="1" flipV="1">
            <a:off x="4099719" y="5264944"/>
            <a:ext cx="474663" cy="31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rot="10800000" flipV="1">
            <a:off x="5159375" y="5986463"/>
            <a:ext cx="1939925" cy="95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10083800" y="2570163"/>
            <a:ext cx="1200150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IR </a:t>
            </a:r>
          </a:p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SENSOR-1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0101263" y="4908550"/>
            <a:ext cx="1216025" cy="8794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IR </a:t>
            </a:r>
          </a:p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SENSOR-2</a:t>
            </a:r>
          </a:p>
        </p:txBody>
      </p:sp>
      <p:cxnSp>
        <p:nvCxnSpPr>
          <p:cNvPr id="32" name="Straight Arrow Connector 31"/>
          <p:cNvCxnSpPr>
            <a:stCxn id="29" idx="1"/>
          </p:cNvCxnSpPr>
          <p:nvPr/>
        </p:nvCxnSpPr>
        <p:spPr>
          <a:xfrm rot="10800000">
            <a:off x="8402638" y="3027363"/>
            <a:ext cx="1681162" cy="15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rot="10800000" flipV="1">
            <a:off x="8393113" y="5330825"/>
            <a:ext cx="1682750" cy="95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08338" y="276225"/>
            <a:ext cx="5246687" cy="2303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ounded Rectangle 9"/>
          <p:cNvSpPr/>
          <p:nvPr/>
        </p:nvSpPr>
        <p:spPr>
          <a:xfrm>
            <a:off x="2052638" y="2984500"/>
            <a:ext cx="7867650" cy="30892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The detection of arrival and departure of a train is done by using two IR sensors.</a:t>
            </a:r>
          </a:p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The gate will be opened and closed by using servomotors.</a:t>
            </a:r>
          </a:p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      Servomotors are controlled by Arduino Uno Processor.LEDs are used to indicate the closure of gate for the people who try to cross the gate.</a:t>
            </a:r>
          </a:p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The hardware is supported by Arduino.</a:t>
            </a:r>
          </a:p>
          <a:p>
            <a:pPr algn="ctr"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5-Point Star 10"/>
          <p:cNvSpPr/>
          <p:nvPr/>
        </p:nvSpPr>
        <p:spPr>
          <a:xfrm>
            <a:off x="2320925" y="3640138"/>
            <a:ext cx="223838" cy="13017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5-Point Star 11"/>
          <p:cNvSpPr/>
          <p:nvPr/>
        </p:nvSpPr>
        <p:spPr>
          <a:xfrm>
            <a:off x="2328863" y="4140200"/>
            <a:ext cx="241300" cy="13017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5-Point Star 12"/>
          <p:cNvSpPr/>
          <p:nvPr/>
        </p:nvSpPr>
        <p:spPr>
          <a:xfrm>
            <a:off x="2363788" y="4416425"/>
            <a:ext cx="180975" cy="1905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5-Point Star 13"/>
          <p:cNvSpPr/>
          <p:nvPr/>
        </p:nvSpPr>
        <p:spPr>
          <a:xfrm>
            <a:off x="2389188" y="5202238"/>
            <a:ext cx="130175" cy="198437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25675" y="293688"/>
            <a:ext cx="6702425" cy="2441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ounded Rectangle 4"/>
          <p:cNvSpPr/>
          <p:nvPr/>
        </p:nvSpPr>
        <p:spPr>
          <a:xfrm>
            <a:off x="3760788" y="2708275"/>
            <a:ext cx="3614737" cy="2933700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i="1" dirty="0">
                <a:solidFill>
                  <a:schemeClr val="tx1"/>
                </a:solidFill>
              </a:rPr>
              <a:t>1.Arduino Uno Processor</a:t>
            </a:r>
          </a:p>
          <a:p>
            <a:pPr algn="ctr">
              <a:defRPr/>
            </a:pPr>
            <a:endParaRPr lang="en-US" i="1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en-US" i="1" dirty="0">
                <a:solidFill>
                  <a:schemeClr val="tx1"/>
                </a:solidFill>
              </a:rPr>
              <a:t>2.IR Sensors</a:t>
            </a:r>
            <a:br>
              <a:rPr lang="en-US" i="1" dirty="0">
                <a:solidFill>
                  <a:schemeClr val="tx1"/>
                </a:solidFill>
              </a:rPr>
            </a:br>
            <a:endParaRPr lang="en-US" i="1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en-US" i="1" dirty="0">
                <a:solidFill>
                  <a:schemeClr val="tx1"/>
                </a:solidFill>
              </a:rPr>
              <a:t>3.Servomotors</a:t>
            </a:r>
          </a:p>
          <a:p>
            <a:pPr algn="ctr">
              <a:defRPr/>
            </a:pPr>
            <a:endParaRPr lang="en-US" i="1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en-US" i="1" dirty="0">
                <a:solidFill>
                  <a:schemeClr val="tx1"/>
                </a:solidFill>
              </a:rPr>
              <a:t>4.LEDs</a:t>
            </a:r>
          </a:p>
          <a:p>
            <a:pPr algn="ctr">
              <a:defRPr/>
            </a:pPr>
            <a:endParaRPr lang="en-US" i="1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en-US" i="1" dirty="0">
                <a:solidFill>
                  <a:schemeClr val="tx1"/>
                </a:solidFill>
              </a:rPr>
              <a:t>5.Conecting </a:t>
            </a:r>
            <a:r>
              <a:rPr lang="en-US" i="1" dirty="0">
                <a:solidFill>
                  <a:schemeClr val="tx1"/>
                </a:solidFill>
              </a:rPr>
              <a:t>wires</a:t>
            </a:r>
          </a:p>
          <a:p>
            <a:pPr algn="ctr">
              <a:defRPr/>
            </a:pPr>
            <a:endParaRPr lang="en-US" i="1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en-US" i="1" dirty="0">
                <a:solidFill>
                  <a:schemeClr val="tx1"/>
                </a:solidFill>
              </a:rPr>
              <a:t>6.ML Trained Camera</a:t>
            </a:r>
            <a:endParaRPr lang="en-US" i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4089400" y="112713"/>
            <a:ext cx="3424238" cy="59531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Before Arrival of Train</a:t>
            </a:r>
          </a:p>
        </p:txBody>
      </p:sp>
      <p:pic>
        <p:nvPicPr>
          <p:cNvPr id="9219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41363"/>
            <a:ext cx="12192000" cy="5910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561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ounded Rectangle 5"/>
          <p:cNvSpPr/>
          <p:nvPr/>
        </p:nvSpPr>
        <p:spPr>
          <a:xfrm>
            <a:off x="1630363" y="5641975"/>
            <a:ext cx="8832850" cy="9398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Here when train is arriving then IR sensor will be activated and send’s high signal-1 to Arduino. And then with help of Arduino the Servomotor rotates 90-0 degrees.by this Gates  will be Closed.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4640263" y="206375"/>
            <a:ext cx="3054350" cy="71596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After arrival of Train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8538" y="5857875"/>
            <a:ext cx="7712075" cy="68897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After arrival of train the Gates will be in closed </a:t>
            </a:r>
          </a:p>
        </p:txBody>
      </p:sp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009650"/>
            <a:ext cx="12192000" cy="4649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889</TotalTime>
  <Words>418</Words>
  <Application>Microsoft Office PowerPoint</Application>
  <PresentationFormat>Custom</PresentationFormat>
  <Paragraphs>76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 Light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Mahi</dc:creator>
  <cp:lastModifiedBy>mypc</cp:lastModifiedBy>
  <cp:revision>118</cp:revision>
  <dcterms:created xsi:type="dcterms:W3CDTF">2021-11-16T07:07:12Z</dcterms:created>
  <dcterms:modified xsi:type="dcterms:W3CDTF">2022-01-26T10:54:59Z</dcterms:modified>
</cp:coreProperties>
</file>

<file path=docProps/thumbnail.jpeg>
</file>